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9" r:id="rId7"/>
    <p:sldId id="268" r:id="rId8"/>
    <p:sldId id="259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B0E-05D9-4B48-AB13-1AE72C9E40FB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3C89-F0F5-4E5B-83B4-C04CD5D01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52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B0E-05D9-4B48-AB13-1AE72C9E40FB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3C89-F0F5-4E5B-83B4-C04CD5D01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55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B0E-05D9-4B48-AB13-1AE72C9E40FB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3C89-F0F5-4E5B-83B4-C04CD5D01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31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B0E-05D9-4B48-AB13-1AE72C9E40FB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3C89-F0F5-4E5B-83B4-C04CD5D01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3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B0E-05D9-4B48-AB13-1AE72C9E40FB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3C89-F0F5-4E5B-83B4-C04CD5D01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66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B0E-05D9-4B48-AB13-1AE72C9E40FB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3C89-F0F5-4E5B-83B4-C04CD5D01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9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B0E-05D9-4B48-AB13-1AE72C9E40FB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3C89-F0F5-4E5B-83B4-C04CD5D01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60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B0E-05D9-4B48-AB13-1AE72C9E40FB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3C89-F0F5-4E5B-83B4-C04CD5D01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38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B0E-05D9-4B48-AB13-1AE72C9E40FB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3C89-F0F5-4E5B-83B4-C04CD5D01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52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B0E-05D9-4B48-AB13-1AE72C9E40FB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3C89-F0F5-4E5B-83B4-C04CD5D01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97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C7B0E-05D9-4B48-AB13-1AE72C9E40FB}" type="datetimeFigureOut">
              <a:rPr lang="zh-TW" altLang="en-US" smtClean="0"/>
              <a:t>2020/1/15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3C89-F0F5-4E5B-83B4-C04CD5D01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19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A2C7B0E-05D9-4B48-AB13-1AE72C9E40FB}" type="datetimeFigureOut">
              <a:rPr lang="zh-TW" altLang="en-US" smtClean="0"/>
              <a:pPr/>
              <a:t>2020/1/15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B223C89-F0F5-4E5B-83B4-C04CD5D0130B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110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uity.com/career-profile/librarian" TargetMode="External"/><Relationship Id="rId7" Type="http://schemas.openxmlformats.org/officeDocument/2006/relationships/hyperlink" Target="https://www.researchgate.net/publication/322840588_Librarian_Analysis_Factors_of_Career_Development" TargetMode="External"/><Relationship Id="rId2" Type="http://schemas.openxmlformats.org/officeDocument/2006/relationships/hyperlink" Target="https://targetjobs.co.uk/careers-advice/job-descriptions/275697-academic-librarian-job-description#train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ac.org.tw/jobs/20191220-9893-1914009408" TargetMode="External"/><Relationship Id="rId5" Type="http://schemas.openxmlformats.org/officeDocument/2006/relationships/hyperlink" Target="https://blog.xuite.net/egrgwgwg/wretch/113958539-%E9%97%9C%E6%96%BC%E5%9C%96%E6%9B%B8%E9%A4%A8%E7%AE%A1%E7%90%86%E5%93%A1%EF%BC%9F" TargetMode="External"/><Relationship Id="rId4" Type="http://schemas.openxmlformats.org/officeDocument/2006/relationships/hyperlink" Target="https://www.lis.ntu.edu.t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814648" y="240434"/>
            <a:ext cx="10515600" cy="956599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b="1" dirty="0">
                <a:latin typeface="Arial" panose="020B0604020202020204" pitchFamily="34" charset="0"/>
                <a:cs typeface="Arial" panose="020B0604020202020204" pitchFamily="34" charset="0"/>
              </a:rPr>
              <a:t>001.</a:t>
            </a:r>
            <a:r>
              <a:rPr lang="zh-TW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TW" sz="6000" b="1" dirty="0">
                <a:cs typeface="Arial" panose="020B0604020202020204" pitchFamily="34" charset="0"/>
              </a:rPr>
              <a:t>Academic Librarian</a:t>
            </a:r>
            <a:endParaRPr lang="zh-TW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01511" y="1386244"/>
            <a:ext cx="2405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Arial" panose="020B0604020202020204" pitchFamily="34" charset="0"/>
                <a:ea typeface="微軟正黑體" panose="020B0604030504040204" pitchFamily="34" charset="-120"/>
              </a:rPr>
              <a:t>80814</a:t>
            </a:r>
            <a:r>
              <a:rPr lang="zh-TW" altLang="en-US" sz="2800" b="1" dirty="0">
                <a:latin typeface="Arial" panose="020B0604020202020204" pitchFamily="34" charset="0"/>
                <a:ea typeface="微軟正黑體" panose="020B0604030504040204" pitchFamily="34" charset="-120"/>
              </a:rPr>
              <a:t> 林淑媛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CCD3E74-6F4B-4D5E-B6EA-862EE8A26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600" y="1926000"/>
            <a:ext cx="8000800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3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814648" y="240434"/>
            <a:ext cx="10515600" cy="956599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b="1" dirty="0">
                <a:cs typeface="Arial" panose="020B0604020202020204" pitchFamily="34" charset="0"/>
              </a:rPr>
              <a:t>Words for Learning</a:t>
            </a:r>
            <a:endParaRPr lang="zh-TW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340822" y="1465176"/>
            <a:ext cx="11496502" cy="5193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4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librarian </a:t>
            </a:r>
            <a:r>
              <a:rPr lang="zh-TW" altLang="en-US" sz="4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4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	n.  </a:t>
            </a:r>
            <a:r>
              <a:rPr lang="zh-TW" altLang="en-US" sz="4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圖書館員</a:t>
            </a:r>
            <a:endParaRPr lang="en-US" altLang="zh-TW" sz="4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4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select			v.	</a:t>
            </a:r>
            <a:r>
              <a:rPr lang="zh-TW" altLang="en-US" sz="4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挑選</a:t>
            </a:r>
            <a:endParaRPr lang="en-US" altLang="zh-TW" sz="4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4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IT, information technology</a:t>
            </a:r>
            <a:r>
              <a:rPr lang="zh-TW" altLang="en-US" sz="4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資訊科技</a:t>
            </a:r>
          </a:p>
        </p:txBody>
      </p:sp>
    </p:spTree>
    <p:extLst>
      <p:ext uri="{BB962C8B-B14F-4D97-AF65-F5344CB8AC3E}">
        <p14:creationId xmlns:p14="http://schemas.microsoft.com/office/powerpoint/2010/main" val="77326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814648" y="240434"/>
            <a:ext cx="10515600" cy="956599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b="1" dirty="0">
                <a:cs typeface="Arial" panose="020B0604020202020204" pitchFamily="34" charset="0"/>
              </a:rPr>
              <a:t>Definition</a:t>
            </a:r>
            <a:endParaRPr lang="zh-TW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340822" y="1465176"/>
            <a:ext cx="11496502" cy="5193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ts val="5000"/>
              </a:lnSpc>
              <a:buFont typeface="+mj-lt"/>
              <a:buAutoNum type="arabicPeriod"/>
            </a:pP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acquiring, organizing, managing and distributing library resources </a:t>
            </a:r>
          </a:p>
          <a:p>
            <a:pPr marL="742950" indent="-742950">
              <a:lnSpc>
                <a:spcPts val="5000"/>
              </a:lnSpc>
              <a:buFont typeface="+mj-lt"/>
              <a:buAutoNum type="arabicPeriod"/>
            </a:pP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ensuring that library provision meets the needs of all its users.</a:t>
            </a:r>
            <a:endParaRPr lang="zh-TW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68AEF5B-5FF5-4CA5-BE2F-7220BB4DC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422" y="4061835"/>
            <a:ext cx="5427156" cy="279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3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814648" y="240434"/>
            <a:ext cx="10515600" cy="956599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b="1" dirty="0">
                <a:cs typeface="Arial" panose="020B0604020202020204" pitchFamily="34" charset="0"/>
              </a:rPr>
              <a:t>Qualifications and Training</a:t>
            </a:r>
            <a:endParaRPr lang="zh-TW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標題 3">
            <a:extLst>
              <a:ext uri="{FF2B5EF4-FFF2-40B4-BE49-F238E27FC236}">
                <a16:creationId xmlns:a16="http://schemas.microsoft.com/office/drawing/2014/main" id="{60A1FD48-ADE1-4F31-9207-823D16CCBC43}"/>
              </a:ext>
            </a:extLst>
          </p:cNvPr>
          <p:cNvSpPr txBox="1">
            <a:spLocks/>
          </p:cNvSpPr>
          <p:nvPr/>
        </p:nvSpPr>
        <p:spPr>
          <a:xfrm>
            <a:off x="340822" y="1465176"/>
            <a:ext cx="11496502" cy="5193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ts val="5000"/>
              </a:lnSpc>
              <a:buFont typeface="+mj-lt"/>
              <a:buAutoNum type="arabicPeriod"/>
            </a:pP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postgraduate qualification with the Library and Information Professionals </a:t>
            </a:r>
          </a:p>
          <a:p>
            <a:pPr marL="742950" indent="-742950">
              <a:lnSpc>
                <a:spcPts val="5000"/>
              </a:lnSpc>
              <a:buFont typeface="+mj-lt"/>
              <a:buAutoNum type="arabicPeriod"/>
            </a:pP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certain amount of relevant work experience in library or information management</a:t>
            </a:r>
            <a:endParaRPr lang="zh-TW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1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814648" y="240434"/>
            <a:ext cx="10515600" cy="956599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b="1" dirty="0">
                <a:cs typeface="Arial" panose="020B0604020202020204" pitchFamily="34" charset="0"/>
              </a:rPr>
              <a:t>Key skills</a:t>
            </a:r>
            <a:endParaRPr lang="zh-TW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標題 3">
            <a:extLst>
              <a:ext uri="{FF2B5EF4-FFF2-40B4-BE49-F238E27FC236}">
                <a16:creationId xmlns:a16="http://schemas.microsoft.com/office/drawing/2014/main" id="{60A1FD48-ADE1-4F31-9207-823D16CCBC43}"/>
              </a:ext>
            </a:extLst>
          </p:cNvPr>
          <p:cNvSpPr txBox="1">
            <a:spLocks/>
          </p:cNvSpPr>
          <p:nvPr/>
        </p:nvSpPr>
        <p:spPr>
          <a:xfrm>
            <a:off x="340822" y="1465176"/>
            <a:ext cx="11496502" cy="5193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ts val="5000"/>
              </a:lnSpc>
              <a:buFont typeface="+mj-lt"/>
              <a:buAutoNum type="arabicPeriod"/>
            </a:pP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strong IT skills</a:t>
            </a:r>
          </a:p>
          <a:p>
            <a:pPr marL="742950" indent="-742950">
              <a:lnSpc>
                <a:spcPts val="5000"/>
              </a:lnSpc>
              <a:buFont typeface="+mj-lt"/>
              <a:buAutoNum type="arabicPeriod"/>
            </a:pP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teamworking and management skills</a:t>
            </a:r>
          </a:p>
          <a:p>
            <a:pPr marL="742950" indent="-742950">
              <a:lnSpc>
                <a:spcPts val="5000"/>
              </a:lnSpc>
              <a:buFont typeface="+mj-lt"/>
              <a:buAutoNum type="arabicPeriod"/>
            </a:pP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assessment of resources and users' needs</a:t>
            </a:r>
          </a:p>
          <a:p>
            <a:pPr marL="742950" indent="-742950">
              <a:lnSpc>
                <a:spcPts val="5000"/>
              </a:lnSpc>
              <a:buFont typeface="+mj-lt"/>
              <a:buAutoNum type="arabicPeriod"/>
            </a:pP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communication skills</a:t>
            </a:r>
          </a:p>
          <a:p>
            <a:pPr marL="742950" indent="-742950">
              <a:lnSpc>
                <a:spcPts val="5000"/>
              </a:lnSpc>
              <a:buFont typeface="+mj-lt"/>
              <a:buAutoNum type="arabicPeriod"/>
            </a:pP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subject-specific knowledge or expertise in a particular function</a:t>
            </a:r>
            <a:endParaRPr lang="zh-TW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1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814648" y="240434"/>
            <a:ext cx="10515600" cy="95659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6000" b="1" dirty="0">
                <a:cs typeface="Arial" panose="020B0604020202020204" pitchFamily="34" charset="0"/>
              </a:rPr>
              <a:t>Salary and Career Development </a:t>
            </a:r>
            <a:endParaRPr lang="zh-TW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標題 3">
            <a:extLst>
              <a:ext uri="{FF2B5EF4-FFF2-40B4-BE49-F238E27FC236}">
                <a16:creationId xmlns:a16="http://schemas.microsoft.com/office/drawing/2014/main" id="{60A1FD48-ADE1-4F31-9207-823D16CCBC43}"/>
              </a:ext>
            </a:extLst>
          </p:cNvPr>
          <p:cNvSpPr txBox="1">
            <a:spLocks/>
          </p:cNvSpPr>
          <p:nvPr/>
        </p:nvSpPr>
        <p:spPr>
          <a:xfrm>
            <a:off x="340822" y="1465176"/>
            <a:ext cx="11496502" cy="5193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ts val="5000"/>
              </a:lnSpc>
              <a:buFont typeface="+mj-lt"/>
              <a:buAutoNum type="arabicPeriod"/>
            </a:pP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28,000 – 32,000 NTD</a:t>
            </a:r>
          </a:p>
          <a:p>
            <a:pPr marL="742950" indent="-742950">
              <a:lnSpc>
                <a:spcPts val="5000"/>
              </a:lnSpc>
              <a:buFont typeface="+mj-lt"/>
              <a:buAutoNum type="arabicPeriod"/>
            </a:pP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getting a promotion,  </a:t>
            </a:r>
          </a:p>
          <a:p>
            <a:pPr marL="742950" indent="-742950">
              <a:lnSpc>
                <a:spcPts val="5000"/>
              </a:lnSpc>
              <a:buFont typeface="+mj-lt"/>
              <a:buAutoNum type="arabicPeriod"/>
            </a:pP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doing an assessment,  </a:t>
            </a:r>
          </a:p>
          <a:p>
            <a:pPr marL="742950" indent="-742950">
              <a:lnSpc>
                <a:spcPts val="5000"/>
              </a:lnSpc>
              <a:buFont typeface="+mj-lt"/>
              <a:buAutoNum type="arabicPeriod"/>
            </a:pP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doing scientific research and bettering the resources</a:t>
            </a:r>
            <a:endParaRPr lang="zh-TW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9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814648" y="240434"/>
            <a:ext cx="10515600" cy="956599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b="1" dirty="0">
                <a:cs typeface="Arial" panose="020B0604020202020204" pitchFamily="34" charset="0"/>
              </a:rPr>
              <a:t>Reflection</a:t>
            </a:r>
            <a:endParaRPr lang="zh-TW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標題 3">
            <a:extLst>
              <a:ext uri="{FF2B5EF4-FFF2-40B4-BE49-F238E27FC236}">
                <a16:creationId xmlns:a16="http://schemas.microsoft.com/office/drawing/2014/main" id="{60A1FD48-ADE1-4F31-9207-823D16CCBC43}"/>
              </a:ext>
            </a:extLst>
          </p:cNvPr>
          <p:cNvSpPr txBox="1">
            <a:spLocks/>
          </p:cNvSpPr>
          <p:nvPr/>
        </p:nvSpPr>
        <p:spPr>
          <a:xfrm>
            <a:off x="340822" y="1465176"/>
            <a:ext cx="11496502" cy="5193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ts val="5000"/>
              </a:lnSpc>
              <a:buFont typeface="+mj-lt"/>
              <a:buAutoNum type="arabicPeriod"/>
            </a:pP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tough work</a:t>
            </a:r>
          </a:p>
          <a:p>
            <a:pPr marL="742950" indent="-742950">
              <a:lnSpc>
                <a:spcPts val="5000"/>
              </a:lnSpc>
              <a:buFont typeface="+mj-lt"/>
              <a:buAutoNum type="arabicPeriod"/>
            </a:pP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</a:p>
          <a:p>
            <a:pPr marL="742950" indent="-742950">
              <a:lnSpc>
                <a:spcPts val="5000"/>
              </a:lnSpc>
              <a:buFont typeface="+mj-lt"/>
              <a:buAutoNum type="arabicPeriod"/>
            </a:pPr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communication ability</a:t>
            </a:r>
          </a:p>
        </p:txBody>
      </p:sp>
    </p:spTree>
    <p:extLst>
      <p:ext uri="{BB962C8B-B14F-4D97-AF65-F5344CB8AC3E}">
        <p14:creationId xmlns:p14="http://schemas.microsoft.com/office/powerpoint/2010/main" val="114002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340822" y="1465176"/>
            <a:ext cx="11496502" cy="5193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https://targetjobs.co.uk/careers-advice/job-descriptions/275697-academic-librarian-job-description#training</a:t>
            </a: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altLang="zh-TW" sz="2800" dirty="0">
                <a:latin typeface="Arial" panose="020B0604020202020204" pitchFamily="34" charset="0"/>
                <a:hlinkClick r:id="rId3"/>
              </a:rPr>
              <a:t>https://www.truity.com/career-profile/librarian</a:t>
            </a:r>
            <a:endParaRPr lang="en-US" altLang="zh-TW" sz="2800" dirty="0">
              <a:latin typeface="Arial" panose="020B0604020202020204" pitchFamily="34" charset="0"/>
            </a:endParaRP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altLang="zh-TW" sz="2800" dirty="0">
                <a:latin typeface="Arial" panose="020B0604020202020204" pitchFamily="34" charset="0"/>
                <a:hlinkClick r:id="rId4"/>
              </a:rPr>
              <a:t>https://www.lis.ntu.edu.tw/</a:t>
            </a:r>
            <a:endParaRPr lang="en-US" altLang="zh-TW" sz="2800" dirty="0">
              <a:latin typeface="Arial" panose="020B0604020202020204" pitchFamily="34" charset="0"/>
            </a:endParaRP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altLang="zh-TW" sz="2800" dirty="0">
                <a:latin typeface="Arial" panose="020B0604020202020204" pitchFamily="34" charset="0"/>
                <a:hlinkClick r:id="rId5"/>
              </a:rPr>
              <a:t>https://blog.xuite.net/egrgwgwg/wretch/113958539-%E9%97%9C%E6%96%BC%E5%9C%96%E6%9B%B8%E9%A4%A8%E7%AE%A1%E7%90%86%E5%93%A1%EF%BC%9F</a:t>
            </a:r>
            <a:endParaRPr lang="en-US" altLang="zh-TW" sz="2800" dirty="0">
              <a:latin typeface="Arial" panose="020B0604020202020204" pitchFamily="34" charset="0"/>
            </a:endParaRP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altLang="zh-TW" sz="2800" dirty="0">
                <a:latin typeface="Arial" panose="020B0604020202020204" pitchFamily="34" charset="0"/>
                <a:hlinkClick r:id="rId6"/>
              </a:rPr>
              <a:t>http://www.lac.org.tw/jobs/20191220-9893-1914009408</a:t>
            </a:r>
            <a:endParaRPr lang="en-US" altLang="zh-TW" sz="2800" dirty="0">
              <a:latin typeface="Arial" panose="020B0604020202020204" pitchFamily="34" charset="0"/>
            </a:endParaRP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en-US" altLang="zh-TW" sz="2800" dirty="0">
                <a:latin typeface="Arial" panose="020B0604020202020204" pitchFamily="34" charset="0"/>
                <a:hlinkClick r:id="rId7"/>
              </a:rPr>
              <a:t>https://www.researchgate.net/publication/322840588_Librarian_Analysis_Factors_of_Career_Development</a:t>
            </a:r>
            <a:endParaRPr lang="en-US" altLang="zh-TW" sz="2800" dirty="0">
              <a:latin typeface="Arial" panose="020B0604020202020204" pitchFamily="34" charset="0"/>
            </a:endParaRP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endParaRPr lang="en-US" altLang="zh-TW" sz="2800" dirty="0"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US" altLang="zh-TW" sz="2800" dirty="0">
              <a:latin typeface="Arial" panose="020B0604020202020204" pitchFamily="34" charset="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814648" y="240434"/>
            <a:ext cx="10515600" cy="95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6000" b="1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zh-TW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63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253</Words>
  <Application>Microsoft Office PowerPoint</Application>
  <PresentationFormat>寬螢幕</PresentationFormat>
  <Paragraphs>34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0" baseType="lpstr">
      <vt:lpstr>Arial</vt:lpstr>
      <vt:lpstr>Office 佈景主題</vt:lpstr>
      <vt:lpstr>001.  Academic Librarian</vt:lpstr>
      <vt:lpstr>Words for Learning</vt:lpstr>
      <vt:lpstr>Definition</vt:lpstr>
      <vt:lpstr>Qualifications and Training</vt:lpstr>
      <vt:lpstr>Key skills</vt:lpstr>
      <vt:lpstr>Salary and Career Development </vt:lpstr>
      <vt:lpstr>Reflection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</dc:title>
  <dc:creator>林淑媛 Chere Lin</dc:creator>
  <cp:keywords>job</cp:keywords>
  <cp:lastModifiedBy>chere</cp:lastModifiedBy>
  <cp:revision>11</cp:revision>
  <dcterms:created xsi:type="dcterms:W3CDTF">2019-04-28T21:43:39Z</dcterms:created>
  <dcterms:modified xsi:type="dcterms:W3CDTF">2020-01-14T22:12:56Z</dcterms:modified>
</cp:coreProperties>
</file>